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57" r:id="rId3"/>
    <p:sldId id="276" r:id="rId4"/>
    <p:sldId id="351" r:id="rId5"/>
    <p:sldId id="350" r:id="rId6"/>
    <p:sldId id="352" r:id="rId7"/>
    <p:sldId id="353" r:id="rId8"/>
    <p:sldId id="354" r:id="rId9"/>
    <p:sldId id="368" r:id="rId10"/>
    <p:sldId id="358" r:id="rId11"/>
    <p:sldId id="366" r:id="rId12"/>
    <p:sldId id="355" r:id="rId13"/>
    <p:sldId id="356" r:id="rId14"/>
    <p:sldId id="357" r:id="rId15"/>
    <p:sldId id="367" r:id="rId16"/>
    <p:sldId id="359" r:id="rId17"/>
    <p:sldId id="360" r:id="rId18"/>
    <p:sldId id="361" r:id="rId19"/>
    <p:sldId id="362" r:id="rId20"/>
    <p:sldId id="363" r:id="rId21"/>
    <p:sldId id="365" r:id="rId22"/>
    <p:sldId id="364" r:id="rId23"/>
    <p:sldId id="369" r:id="rId24"/>
    <p:sldId id="349" r:id="rId25"/>
    <p:sldId id="370" r:id="rId26"/>
    <p:sldId id="3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A4CC38-5E09-8E6A-7CD8-B26AF29DB37F}" name="Reza Barahmand" initials="RB" userId="ab6ea3f38895704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706" autoAdjust="0"/>
  </p:normalViewPr>
  <p:slideViewPr>
    <p:cSldViewPr snapToGrid="0">
      <p:cViewPr varScale="1">
        <p:scale>
          <a:sx n="91" d="100"/>
          <a:sy n="91" d="100"/>
        </p:scale>
        <p:origin x="360" y="8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09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17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33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828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60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88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4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8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6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285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85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83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12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94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0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2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59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2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6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21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5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7458-6094-487A-A191-BCB3982A9155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C845-0381-40B9-9BDC-D763348C5A8C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21D1-0E25-432D-87CD-C045AD7EED7E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F167F-1F60-47D3-AEE3-661458BFB317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AF4F7-8725-41A4-8530-B907F54B1F73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BDECE-F70A-4C84-A004-847A03707FD1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9C59B-6481-48D2-B7CE-597E26D505A5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A1EF05-4DC3-463E-9C94-2521AAFCEFA7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FA99EA0-8CFF-40F8-B32A-5856ECDDA37F}" type="datetime1">
              <a:rPr lang="en-US" smtClean="0"/>
              <a:t>12/4/2022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5.svg"/><Relationship Id="rId4" Type="http://schemas.openxmlformats.org/officeDocument/2006/relationships/image" Target="../media/image14.jpe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data-preparation-for-machine-learning/" TargetMode="External"/><Relationship Id="rId3" Type="http://schemas.openxmlformats.org/officeDocument/2006/relationships/hyperlink" Target="https://link.springer.com/article/10.1007/s00521-022-07049-z" TargetMode="External"/><Relationship Id="rId7" Type="http://schemas.openxmlformats.org/officeDocument/2006/relationships/hyperlink" Target="https://machinelearningmastery.com/imbalanced-classification-with-python/" TargetMode="External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uciml/pima-indians-diabetes-database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doi.org/10.1109/ICRAIE51050.2020.9358308" TargetMode="External"/><Relationship Id="rId10" Type="http://schemas.openxmlformats.org/officeDocument/2006/relationships/hyperlink" Target="https://inseaddataanalytics.github.io/INSEADAnalytics/CRISP_DM.pdf" TargetMode="External"/><Relationship Id="rId4" Type="http://schemas.openxmlformats.org/officeDocument/2006/relationships/hyperlink" Target="https://doi.org/10.1109/ACCESS.2021.3059343" TargetMode="External"/><Relationship Id="rId9" Type="http://schemas.openxmlformats.org/officeDocument/2006/relationships/hyperlink" Target="https://github.com/rbarahmand/2-years-data-scince-journey/tree/master/docs/myCodes/pima-Indian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E07A80B-4EA5-A368-A103-16D6B1C6B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85" r="1053" b="43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5765" y="2212336"/>
            <a:ext cx="5230235" cy="2259961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Diabetes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933" y="4514474"/>
            <a:ext cx="4839567" cy="49753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ln w="3175">
                  <a:noFill/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Siadat – Reza Barahmand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99BA8-7D83-4CEE-83A7-5B03AE940552}"/>
              </a:ext>
            </a:extLst>
          </p:cNvPr>
          <p:cNvSpPr txBox="1"/>
          <p:nvPr/>
        </p:nvSpPr>
        <p:spPr>
          <a:xfrm>
            <a:off x="1065933" y="5012013"/>
            <a:ext cx="39251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Kharazmi University</a:t>
            </a:r>
          </a:p>
          <a:p>
            <a:r>
              <a:rPr lang="en-US" sz="2000" b="1" dirty="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School of Business </a:t>
            </a:r>
          </a:p>
          <a:p>
            <a:r>
              <a:rPr lang="en-US" sz="2000" b="1" dirty="0">
                <a:ln w="3175">
                  <a:noFill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MBA – MIS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645C4C-8F99-52BA-4B47-0A76902F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6572" y="258704"/>
            <a:ext cx="801950" cy="111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3399077" cy="65047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2" y="799922"/>
            <a:ext cx="5951067" cy="58426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Over All Pipeline (Classic ML Model)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5C2801-0446-1B68-F585-99ADC20A7B7D}"/>
              </a:ext>
            </a:extLst>
          </p:cNvPr>
          <p:cNvSpPr/>
          <p:nvPr/>
        </p:nvSpPr>
        <p:spPr>
          <a:xfrm>
            <a:off x="1166070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3437BA-5047-D58B-8E0D-0DF035B4E44B}"/>
              </a:ext>
            </a:extLst>
          </p:cNvPr>
          <p:cNvSpPr/>
          <p:nvPr/>
        </p:nvSpPr>
        <p:spPr>
          <a:xfrm>
            <a:off x="5122877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75E5A5-141C-7B33-9022-4A2F7D6047CD}"/>
              </a:ext>
            </a:extLst>
          </p:cNvPr>
          <p:cNvSpPr/>
          <p:nvPr/>
        </p:nvSpPr>
        <p:spPr>
          <a:xfrm>
            <a:off x="8425343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D9E9-DCDC-6276-691A-472DE5213AD4}"/>
              </a:ext>
            </a:extLst>
          </p:cNvPr>
          <p:cNvSpPr txBox="1"/>
          <p:nvPr/>
        </p:nvSpPr>
        <p:spPr>
          <a:xfrm>
            <a:off x="1409351" y="1620448"/>
            <a:ext cx="2357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Missing data (Imputation)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Feature Engineering: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selection (Correlation)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D49D3-4988-E02B-D455-1C3178635C07}"/>
              </a:ext>
            </a:extLst>
          </p:cNvPr>
          <p:cNvSpPr txBox="1"/>
          <p:nvPr/>
        </p:nvSpPr>
        <p:spPr>
          <a:xfrm>
            <a:off x="5358486" y="1620448"/>
            <a:ext cx="2357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Modeling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Sampling: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80-20%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Modeling: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J48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Hyper parameter tuning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8AF3C-2BF1-8198-6260-940109E0F5CB}"/>
              </a:ext>
            </a:extLst>
          </p:cNvPr>
          <p:cNvSpPr txBox="1"/>
          <p:nvPr/>
        </p:nvSpPr>
        <p:spPr>
          <a:xfrm>
            <a:off x="8668623" y="1620449"/>
            <a:ext cx="23573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prediction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evaluation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Visualizations</a:t>
            </a: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ECDFE378-6204-19CB-78A0-E7ED49735F3B}"/>
              </a:ext>
            </a:extLst>
          </p:cNvPr>
          <p:cNvSpPr/>
          <p:nvPr/>
        </p:nvSpPr>
        <p:spPr>
          <a:xfrm rot="188556">
            <a:off x="7463792" y="659940"/>
            <a:ext cx="1421199" cy="1442457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EF962B63-8C10-C879-C5E2-90E4BDE37791}"/>
              </a:ext>
            </a:extLst>
          </p:cNvPr>
          <p:cNvSpPr/>
          <p:nvPr/>
        </p:nvSpPr>
        <p:spPr>
          <a:xfrm rot="10987373">
            <a:off x="7473120" y="4662175"/>
            <a:ext cx="1417890" cy="1380005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EC1C36-5067-E956-5CDA-3C8C9234AC8C}"/>
              </a:ext>
            </a:extLst>
          </p:cNvPr>
          <p:cNvSpPr/>
          <p:nvPr/>
        </p:nvSpPr>
        <p:spPr>
          <a:xfrm>
            <a:off x="4320331" y="2903225"/>
            <a:ext cx="486562" cy="804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0668F-0457-A191-8DCC-C96411A8BFF7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D81BB81-9D75-E1C7-0985-DE3A3BE0F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3399077" cy="65047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799922"/>
            <a:ext cx="3501482" cy="584261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Over All Pipeline (Neural Network)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5C2801-0446-1B68-F585-99ADC20A7B7D}"/>
              </a:ext>
            </a:extLst>
          </p:cNvPr>
          <p:cNvSpPr/>
          <p:nvPr/>
        </p:nvSpPr>
        <p:spPr>
          <a:xfrm>
            <a:off x="1166070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3437BA-5047-D58B-8E0D-0DF035B4E44B}"/>
              </a:ext>
            </a:extLst>
          </p:cNvPr>
          <p:cNvSpPr/>
          <p:nvPr/>
        </p:nvSpPr>
        <p:spPr>
          <a:xfrm>
            <a:off x="5122877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75E5A5-141C-7B33-9022-4A2F7D6047CD}"/>
              </a:ext>
            </a:extLst>
          </p:cNvPr>
          <p:cNvSpPr/>
          <p:nvPr/>
        </p:nvSpPr>
        <p:spPr>
          <a:xfrm>
            <a:off x="8425343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D9E9-DCDC-6276-691A-472DE5213AD4}"/>
              </a:ext>
            </a:extLst>
          </p:cNvPr>
          <p:cNvSpPr txBox="1"/>
          <p:nvPr/>
        </p:nvSpPr>
        <p:spPr>
          <a:xfrm>
            <a:off x="1409351" y="1620448"/>
            <a:ext cx="23573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Feature Engineering: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NN Auto scaling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D49D3-4988-E02B-D455-1C3178635C07}"/>
              </a:ext>
            </a:extLst>
          </p:cNvPr>
          <p:cNvSpPr txBox="1"/>
          <p:nvPr/>
        </p:nvSpPr>
        <p:spPr>
          <a:xfrm>
            <a:off x="5358486" y="1620448"/>
            <a:ext cx="235730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Modeling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Sampling: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Modeling: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Quasi-Newton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Performance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Learning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Numbers of epoch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8AF3C-2BF1-8198-6260-940109E0F5CB}"/>
              </a:ext>
            </a:extLst>
          </p:cNvPr>
          <p:cNvSpPr txBox="1"/>
          <p:nvPr/>
        </p:nvSpPr>
        <p:spPr>
          <a:xfrm>
            <a:off x="8668623" y="1620449"/>
            <a:ext cx="23573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 error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Visualizations</a:t>
            </a: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ECDFE378-6204-19CB-78A0-E7ED49735F3B}"/>
              </a:ext>
            </a:extLst>
          </p:cNvPr>
          <p:cNvSpPr/>
          <p:nvPr/>
        </p:nvSpPr>
        <p:spPr>
          <a:xfrm rot="188556">
            <a:off x="7463792" y="659940"/>
            <a:ext cx="1421199" cy="1442457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EF962B63-8C10-C879-C5E2-90E4BDE37791}"/>
              </a:ext>
            </a:extLst>
          </p:cNvPr>
          <p:cNvSpPr/>
          <p:nvPr/>
        </p:nvSpPr>
        <p:spPr>
          <a:xfrm rot="10987373">
            <a:off x="7473120" y="4662175"/>
            <a:ext cx="1417890" cy="1380005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EC1C36-5067-E956-5CDA-3C8C9234AC8C}"/>
              </a:ext>
            </a:extLst>
          </p:cNvPr>
          <p:cNvSpPr/>
          <p:nvPr/>
        </p:nvSpPr>
        <p:spPr>
          <a:xfrm>
            <a:off x="4320331" y="2903225"/>
            <a:ext cx="486562" cy="804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2B5441-8004-2072-7199-31616F970ADB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28F24CF-59F1-BBCF-7D22-FAD1DAEF7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8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799922"/>
            <a:ext cx="7972814" cy="548975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Confusion Matrix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99E46-06CE-34F1-CE90-388038620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4968" t="3992" r="6713" b="8136"/>
          <a:stretch/>
        </p:blipFill>
        <p:spPr>
          <a:xfrm>
            <a:off x="2180343" y="1367665"/>
            <a:ext cx="7424975" cy="4354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20D80D-75EA-418C-01D0-55DCE059F9BA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1826E7D-9597-670C-6101-FA7F44735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7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3300146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Evaluation Metrics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  <p:pic>
        <p:nvPicPr>
          <p:cNvPr id="3074" name="Picture 2" descr="Decoding the Confusion Matrix - KeyToDataScience">
            <a:extLst>
              <a:ext uri="{FF2B5EF4-FFF2-40B4-BE49-F238E27FC236}">
                <a16:creationId xmlns:a16="http://schemas.microsoft.com/office/drawing/2014/main" id="{39EEAC70-4249-71CC-1C0B-CD47FAD1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670" y="2045738"/>
            <a:ext cx="3392120" cy="68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coding the Confusion Matrix - KeyToDataScience">
            <a:extLst>
              <a:ext uri="{FF2B5EF4-FFF2-40B4-BE49-F238E27FC236}">
                <a16:creationId xmlns:a16="http://schemas.microsoft.com/office/drawing/2014/main" id="{1914846B-054F-6395-0496-C43B8F23D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87" y="1971425"/>
            <a:ext cx="2593303" cy="7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coding the Confusion Matrix - KeyToDataScience">
            <a:extLst>
              <a:ext uri="{FF2B5EF4-FFF2-40B4-BE49-F238E27FC236}">
                <a16:creationId xmlns:a16="http://schemas.microsoft.com/office/drawing/2014/main" id="{D6FD5B0D-3461-183B-DF8B-28BE4282C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49"/>
          <a:stretch/>
        </p:blipFill>
        <p:spPr bwMode="auto">
          <a:xfrm>
            <a:off x="1616670" y="3996295"/>
            <a:ext cx="2251617" cy="7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ecision">
            <a:extLst>
              <a:ext uri="{FF2B5EF4-FFF2-40B4-BE49-F238E27FC236}">
                <a16:creationId xmlns:a16="http://schemas.microsoft.com/office/drawing/2014/main" id="{128D5D36-CF6B-BFF0-5A41-1ABD7DA43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7"/>
          <a:stretch/>
        </p:blipFill>
        <p:spPr bwMode="auto">
          <a:xfrm>
            <a:off x="1616670" y="2929595"/>
            <a:ext cx="2530679" cy="71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 Score">
            <a:extLst>
              <a:ext uri="{FF2B5EF4-FFF2-40B4-BE49-F238E27FC236}">
                <a16:creationId xmlns:a16="http://schemas.microsoft.com/office/drawing/2014/main" id="{BC471C90-99D3-6501-25DF-BFE49900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87" y="3176656"/>
            <a:ext cx="3496287" cy="67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DDE8DD-5362-37BC-42D5-D1E15E658D4D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870B96D-3B15-AFCF-B7EB-3FF1D3B078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1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4232240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Evaluation Metrics (ROC-AUC)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28489-9442-C0E1-1000-F90D3992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76" y="1355336"/>
            <a:ext cx="5917543" cy="4615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D3EDCD-C2D5-B2B7-B580-DD88C277297B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A94E643-2719-A113-0307-33E6FC52A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4232240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Error Scores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 descr="What Is R Squared And Negative R Squared - Fairly Nerdy">
            <a:extLst>
              <a:ext uri="{FF2B5EF4-FFF2-40B4-BE49-F238E27FC236}">
                <a16:creationId xmlns:a16="http://schemas.microsoft.com/office/drawing/2014/main" id="{B46F09B3-0513-AE54-7B78-316EBF152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87" y="1795797"/>
            <a:ext cx="3170253" cy="147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chine learning: an introduction to mean squared error and regression lines">
            <a:extLst>
              <a:ext uri="{FF2B5EF4-FFF2-40B4-BE49-F238E27FC236}">
                <a16:creationId xmlns:a16="http://schemas.microsoft.com/office/drawing/2014/main" id="{D9511FEC-1B08-4633-ADFD-2EC0ECB9F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187" y="4319047"/>
            <a:ext cx="2552773" cy="7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does RMSE really mean?. Root Mean Square Error (RMSE) is a… | by James  Moody | Towards Data Science">
            <a:extLst>
              <a:ext uri="{FF2B5EF4-FFF2-40B4-BE49-F238E27FC236}">
                <a16:creationId xmlns:a16="http://schemas.microsoft.com/office/drawing/2014/main" id="{5A82DD59-F4C7-C4B6-64E0-9367664A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99" y="2171443"/>
            <a:ext cx="2710911" cy="84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To Implement Weighted Mean Square Error in Python ...">
            <a:extLst>
              <a:ext uri="{FF2B5EF4-FFF2-40B4-BE49-F238E27FC236}">
                <a16:creationId xmlns:a16="http://schemas.microsoft.com/office/drawing/2014/main" id="{7C63FCB7-C92C-A820-4FB3-88709EAE8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070"/>
          <a:stretch/>
        </p:blipFill>
        <p:spPr bwMode="auto">
          <a:xfrm>
            <a:off x="6029219" y="4038728"/>
            <a:ext cx="4125673" cy="108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A76839-D511-6E19-0547-8367FE2852CB}"/>
              </a:ext>
            </a:extLst>
          </p:cNvPr>
          <p:cNvSpPr txBox="1"/>
          <p:nvPr/>
        </p:nvSpPr>
        <p:spPr>
          <a:xfrm>
            <a:off x="6798158" y="5127015"/>
            <a:ext cx="2822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Suitable for imbalanced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D1122-0DCF-5E82-8D19-A9C836E8A5FE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288650D-9FD3-D009-4B56-0412EEC3E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2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F5185B-3ACB-7421-3CDF-3E837C1F4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631" b="2284"/>
          <a:stretch/>
        </p:blipFill>
        <p:spPr>
          <a:xfrm>
            <a:off x="2610616" y="1008040"/>
            <a:ext cx="6798713" cy="4941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3300146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Best Evaluation Metric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AA4AE-0815-E96A-04BB-2D310E33C9A8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E685A4A-7EC1-BF17-B162-9C726D6F0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3" y="908845"/>
            <a:ext cx="5354889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Classic Models Results (J48 decision tree)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9529-195F-D9C8-221E-272E4ED3D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04" y="1539610"/>
            <a:ext cx="4158502" cy="1154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7C272-5548-22DB-3512-6ABC17D29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21" y="2900670"/>
            <a:ext cx="4089485" cy="1275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26EBCF-48BC-4646-50A8-A86049DA6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1" y="4408318"/>
            <a:ext cx="4089484" cy="1285111"/>
          </a:xfrm>
          <a:prstGeom prst="rect">
            <a:avLst/>
          </a:prstGeom>
        </p:spPr>
      </p:pic>
      <p:pic>
        <p:nvPicPr>
          <p:cNvPr id="16" name="Picture 2" descr="What is a Decision Tree &amp; How to Make One [+ Templates]">
            <a:extLst>
              <a:ext uri="{FF2B5EF4-FFF2-40B4-BE49-F238E27FC236}">
                <a16:creationId xmlns:a16="http://schemas.microsoft.com/office/drawing/2014/main" id="{AC1F7A38-3641-CB2B-3969-537532BB3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94811"/>
            <a:ext cx="5277751" cy="393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D642A-7C07-5C69-2FF1-BBE551094EA3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FA038B-ADAD-8851-317B-C90D4813E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5210956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Classic Models Results (Random Forest)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1D63F-466D-D3EE-5861-A130F021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104" y="1640060"/>
            <a:ext cx="4317115" cy="1161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495B88-08CA-A405-6BCA-D8339525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21" y="2904919"/>
            <a:ext cx="4248098" cy="1326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FE06F6-A353-8520-FEDF-63DBCB4CB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121" y="4351506"/>
            <a:ext cx="4248098" cy="133038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1B257B-EFCE-DB68-D05A-31524A86E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23850" y="1640060"/>
            <a:ext cx="5537222" cy="4233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C2247-3439-58A7-586D-F37582F40CD8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1A12A8B-0883-E090-7373-41A21568B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6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3" y="908845"/>
            <a:ext cx="5558089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Classic Models Results (Naïve Bayes)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FECCA-AF09-2E60-3B50-5AC56D22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1" y="1634521"/>
            <a:ext cx="4248098" cy="1162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0EE810-44ED-D075-DFD8-31B8D6BAF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121" y="2893196"/>
            <a:ext cx="4248098" cy="1307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314A9B-39D1-B129-0534-CFC87BDC6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557" y="4388246"/>
            <a:ext cx="4210242" cy="1307982"/>
          </a:xfrm>
          <a:prstGeom prst="rect">
            <a:avLst/>
          </a:prstGeom>
        </p:spPr>
      </p:pic>
      <p:pic>
        <p:nvPicPr>
          <p:cNvPr id="6146" name="Picture 2" descr="Naïve Bayes Algorithm. Exploring Naive Bayes: Mathematics, How… | by  Bassant Gamal | Analytics Vidhya | Medium">
            <a:extLst>
              <a:ext uri="{FF2B5EF4-FFF2-40B4-BE49-F238E27FC236}">
                <a16:creationId xmlns:a16="http://schemas.microsoft.com/office/drawing/2014/main" id="{32B276D4-DF13-67A5-5D00-91C97911D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53" y="2000865"/>
            <a:ext cx="57150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F7B53-07FF-E315-FCDC-B054E41D7218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0A8815A-22E3-FC7C-BC36-6E0A9C9AD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7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374" y="1082250"/>
            <a:ext cx="3856040" cy="485715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lvl="1"/>
            <a:r>
              <a:rPr lang="en-US" sz="1600" dirty="0"/>
              <a:t>Internet of Medical Things</a:t>
            </a:r>
          </a:p>
          <a:p>
            <a:pPr lvl="1"/>
            <a:r>
              <a:rPr lang="en-US" sz="1600" dirty="0"/>
              <a:t>Diabetes</a:t>
            </a:r>
          </a:p>
          <a:p>
            <a:pPr lvl="1"/>
            <a:r>
              <a:rPr lang="en-US" sz="1600" dirty="0"/>
              <a:t>Objectives</a:t>
            </a:r>
          </a:p>
          <a:p>
            <a:pPr lvl="1"/>
            <a:r>
              <a:rPr lang="en-US" sz="1600" dirty="0"/>
              <a:t>Data (Pima Indians)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Methodology</a:t>
            </a:r>
          </a:p>
          <a:p>
            <a:pPr lvl="1"/>
            <a:r>
              <a:rPr lang="en-US" sz="1600" dirty="0"/>
              <a:t>Over All Pipeline</a:t>
            </a:r>
          </a:p>
          <a:p>
            <a:pPr lvl="1"/>
            <a:r>
              <a:rPr lang="en-US" sz="1600" dirty="0"/>
              <a:t>Data Cleaning and Pre-processing</a:t>
            </a:r>
          </a:p>
          <a:p>
            <a:pPr lvl="2"/>
            <a:r>
              <a:rPr lang="en-US" sz="1400" dirty="0"/>
              <a:t>Cleaning</a:t>
            </a:r>
          </a:p>
          <a:p>
            <a:pPr lvl="2"/>
            <a:r>
              <a:rPr lang="en-US" sz="1400" dirty="0"/>
              <a:t>Sampling</a:t>
            </a:r>
          </a:p>
          <a:p>
            <a:pPr lvl="2"/>
            <a:r>
              <a:rPr lang="en-US" sz="1400" dirty="0"/>
              <a:t>Feature Engineering</a:t>
            </a:r>
          </a:p>
          <a:p>
            <a:pPr lvl="1"/>
            <a:r>
              <a:rPr lang="en-US" sz="1600" dirty="0"/>
              <a:t>ML Models</a:t>
            </a:r>
          </a:p>
          <a:p>
            <a:pPr lvl="2"/>
            <a:r>
              <a:rPr lang="en-US" sz="1400" dirty="0"/>
              <a:t>Naïve Bayes Classifier</a:t>
            </a:r>
          </a:p>
          <a:p>
            <a:pPr lvl="2"/>
            <a:r>
              <a:rPr lang="en-US" sz="1400" dirty="0"/>
              <a:t>Random Forest</a:t>
            </a:r>
          </a:p>
          <a:p>
            <a:pPr lvl="2"/>
            <a:r>
              <a:rPr lang="en-US" sz="1400" dirty="0"/>
              <a:t>SVM</a:t>
            </a:r>
          </a:p>
          <a:p>
            <a:pPr lvl="2"/>
            <a:r>
              <a:rPr lang="en-US" sz="1400" dirty="0"/>
              <a:t>…</a:t>
            </a:r>
          </a:p>
          <a:p>
            <a:pPr lvl="2"/>
            <a:endParaRPr lang="en-US" sz="1400" dirty="0"/>
          </a:p>
          <a:p>
            <a:pPr lvl="1"/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59637C-22F2-4D81-BF5C-4054DDE9DCFE}"/>
              </a:ext>
            </a:extLst>
          </p:cNvPr>
          <p:cNvSpPr txBox="1">
            <a:spLocks/>
          </p:cNvSpPr>
          <p:nvPr/>
        </p:nvSpPr>
        <p:spPr>
          <a:xfrm>
            <a:off x="6492240" y="1124976"/>
            <a:ext cx="3157058" cy="477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  <a:p>
            <a:pPr lvl="1"/>
            <a:r>
              <a:rPr lang="en-US" sz="1600" dirty="0"/>
              <a:t>Evaluation Metric</a:t>
            </a:r>
          </a:p>
          <a:p>
            <a:pPr lvl="2"/>
            <a:r>
              <a:rPr lang="en-US" sz="1400" dirty="0"/>
              <a:t>Accuracy</a:t>
            </a:r>
          </a:p>
          <a:p>
            <a:pPr lvl="2"/>
            <a:r>
              <a:rPr lang="en-US" sz="1400" dirty="0"/>
              <a:t>Recall</a:t>
            </a:r>
          </a:p>
          <a:p>
            <a:pPr lvl="2"/>
            <a:r>
              <a:rPr lang="en-US" sz="1400" dirty="0"/>
              <a:t>ROC-AUC</a:t>
            </a:r>
          </a:p>
          <a:p>
            <a:pPr lvl="2"/>
            <a:r>
              <a:rPr lang="en-US" sz="1400" dirty="0"/>
              <a:t>WMSE</a:t>
            </a:r>
          </a:p>
          <a:p>
            <a:pPr lvl="1"/>
            <a:r>
              <a:rPr lang="en-US" dirty="0"/>
              <a:t>Scores</a:t>
            </a:r>
          </a:p>
          <a:p>
            <a:pPr lvl="1"/>
            <a:r>
              <a:rPr lang="en-US" dirty="0"/>
              <a:t>Overall Best Model</a:t>
            </a:r>
          </a:p>
          <a:p>
            <a:pPr lvl="1"/>
            <a:r>
              <a:rPr lang="en-US" dirty="0"/>
              <a:t>Conclusion</a:t>
            </a:r>
          </a:p>
          <a:p>
            <a:r>
              <a:rPr lang="en-US" dirty="0"/>
              <a:t>Future Works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B189B-9C9A-48CB-9536-7C3DBBBA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>
                <a:solidFill>
                  <a:schemeClr val="accent1">
                    <a:lumMod val="75000"/>
                  </a:schemeClr>
                </a:solidFill>
              </a:rPr>
              <a:t>2</a:t>
            </a:fld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0F8D5A-61A3-FEB0-21DD-F07419E9D444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A976CB3-A43D-AB4C-DEEA-F3513B66B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3" y="908845"/>
            <a:ext cx="5625823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Classic Models Results (All Models)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426B8-AEB4-5BBA-921D-D8646964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43" y="1364782"/>
            <a:ext cx="9601200" cy="1496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8E085-DD22-4ACF-41B0-3677883FE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843" y="2886066"/>
            <a:ext cx="9601200" cy="1484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A25A66-4860-D185-ABB6-B523D6F0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690" y="4479964"/>
            <a:ext cx="9580354" cy="14691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CA880-4625-4DE0-7AE4-35D1FD4F9494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C9BC6D2-2FAD-194E-19B6-3BC29345F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4" y="908845"/>
            <a:ext cx="4634912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Neural Network Results (All Models)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C588C876-9D12-DF8A-8ED2-B50519619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959922"/>
              </p:ext>
            </p:extLst>
          </p:nvPr>
        </p:nvGraphicFramePr>
        <p:xfrm>
          <a:off x="1469937" y="2152980"/>
          <a:ext cx="2741336" cy="2552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0668">
                  <a:extLst>
                    <a:ext uri="{9D8B030D-6E8A-4147-A177-3AD203B41FA5}">
                      <a16:colId xmlns:a16="http://schemas.microsoft.com/office/drawing/2014/main" val="543142643"/>
                    </a:ext>
                  </a:extLst>
                </a:gridCol>
                <a:gridCol w="1370668">
                  <a:extLst>
                    <a:ext uri="{9D8B030D-6E8A-4147-A177-3AD203B41FA5}">
                      <a16:colId xmlns:a16="http://schemas.microsoft.com/office/drawing/2014/main" val="3904797357"/>
                    </a:ext>
                  </a:extLst>
                </a:gridCol>
              </a:tblGrid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260448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Pregnancies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3.84505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080322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120.895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470030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Blood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69.1055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747584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Skin Thickness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20.5365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437943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Insulin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79.7995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883045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31.9926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761338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DPF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0.471876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366843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50.2409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101879"/>
                  </a:ext>
                </a:extLst>
              </a:tr>
              <a:tr h="25520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0.494677295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60803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08CB794-4603-476A-9D25-49BDBDD5B0E1}"/>
              </a:ext>
            </a:extLst>
          </p:cNvPr>
          <p:cNvSpPr txBox="1"/>
          <p:nvPr/>
        </p:nvSpPr>
        <p:spPr>
          <a:xfrm>
            <a:off x="1661020" y="4890782"/>
            <a:ext cx="234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Example output of 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58088-ED27-89A2-7E13-3B35C6EA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38" y="2152981"/>
            <a:ext cx="6518581" cy="2552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98BDB8-0812-11A7-433A-E71C5D472FD0}"/>
              </a:ext>
            </a:extLst>
          </p:cNvPr>
          <p:cNvSpPr txBox="1"/>
          <p:nvPr/>
        </p:nvSpPr>
        <p:spPr>
          <a:xfrm>
            <a:off x="7034821" y="4890781"/>
            <a:ext cx="2348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Error 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943ED-1CEF-F104-E9CE-13FE6FE1C22F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5AB6B2-57D3-7EA9-C0F9-A2D012AD5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3" y="908845"/>
            <a:ext cx="5440255" cy="446491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Overall Best Results (Best Model Selected)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5EBCEBD-FB69-54FE-E258-5ED063CA3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35312"/>
              </p:ext>
            </p:extLst>
          </p:nvPr>
        </p:nvGraphicFramePr>
        <p:xfrm>
          <a:off x="2427864" y="1518645"/>
          <a:ext cx="6413440" cy="21336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19814">
                  <a:extLst>
                    <a:ext uri="{9D8B030D-6E8A-4147-A177-3AD203B41FA5}">
                      <a16:colId xmlns:a16="http://schemas.microsoft.com/office/drawing/2014/main" val="421817357"/>
                    </a:ext>
                  </a:extLst>
                </a:gridCol>
                <a:gridCol w="4593626">
                  <a:extLst>
                    <a:ext uri="{9D8B030D-6E8A-4147-A177-3AD203B41FA5}">
                      <a16:colId xmlns:a16="http://schemas.microsoft.com/office/drawing/2014/main" val="1385778349"/>
                    </a:ext>
                  </a:extLst>
                </a:gridCol>
              </a:tblGrid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753014"/>
                  </a:ext>
                </a:extLst>
              </a:tr>
              <a:tr h="26602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SVM (Mine)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ROC-AUC = 87.6715 %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490590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ROC-AUC = 86.24 %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92051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J48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ROC-AUC = 81.28 %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563731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ROC-AUC = 86.15 %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399347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WMSE = 0.434355 (train) – 0.832647 (test)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10419"/>
                  </a:ext>
                </a:extLst>
              </a:tr>
              <a:tr h="27231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Maximum 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ROC-AUC = 90.12 %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63407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D44AB51-9DB9-76D7-0858-B8AEC3B3D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449" y="3815554"/>
            <a:ext cx="580027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FAE7A8-07D7-BA01-7159-725FE3C02C37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1978E5B-ED8C-8600-E0BA-0625AD41B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Future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043" y="908845"/>
            <a:ext cx="5440255" cy="485187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Challenges and Recommendations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Data: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Availability of relevant accurate and quality data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Data collection and sharing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Data privacy &amp; security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Data integration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Data access and storage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Data preparation: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Appropriate data selection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Data cleaning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Feature selection and extraction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Dimensionality reduction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Feature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77A5F6-D3EB-3201-B249-873E8D6F6763}"/>
              </a:ext>
            </a:extLst>
          </p:cNvPr>
          <p:cNvSpPr txBox="1">
            <a:spLocks/>
          </p:cNvSpPr>
          <p:nvPr/>
        </p:nvSpPr>
        <p:spPr>
          <a:xfrm>
            <a:off x="6325298" y="1363032"/>
            <a:ext cx="5440255" cy="332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Diagnosis and Prediction Techniques: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Generic and universal technique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Clinical and public usability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Evaluation of existing techniques over new datasets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Robust software tools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Development a Realtime prediction system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Appropriate model selection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Integration of models from different domains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400" dirty="0"/>
              <a:t>Higher efficiency and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B7C967-FF2E-0099-8EAC-21F7A0E86B6F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7F73F6D-2B5C-2F64-64B4-D3C072C36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2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B7FFBD-DE05-4BF1-A3B7-F8D449CB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391" y="880987"/>
            <a:ext cx="10788802" cy="58227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Victor Chang et al. Pima Indians diabetes mellitus classification based on machine learning (ML) algorithms.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https://link.springer.com/article/10.1007/s00521-022-07049-z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2022.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Farrukh Aslam Khan et al. Detection and Prediction of Diabetes Using Data Mining: A Comprehensive Review.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https://doi.org/10.1109/ACCESS.2021.3059343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Kamlesh Lakhwani et al. Prediction of the Onset of Diabetes Using Artificial Neural Network and Pima Indians Diabetes Dataset.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https://doi.org/10.1109/ICRAIE51050.2020.9358308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2020.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Pima Indian Diabetes Dataset.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https://www.kaggle.com/datasets/uciml/pima-indians-diabetes-database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Jason Brownlee. Imbalanced Classification with Python.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https://machinelearningmastery.com/imbalanced-classification-with-python\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2021.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Jason Brownlee. Data Preparation for Machine Learning.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https://machinelearningmastery.com/data-preparation-for-machine-learning/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2020.</a:t>
            </a:r>
            <a:endPara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Reza Barahmand. Jupyter Notebook and Results.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https://github.com/rbarahmand/2-years-data-scince-journey/tree/master/docs/myCodes/pima-Indians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2022.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CRISP Methodology.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https://inseaddataanalytics.github.io/INSEADAnalytics/CRISP_DM.pdf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7E7C07-0747-4F1E-B834-A9B190353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D0558-5089-F0BC-CD4B-A8998BCEEF41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0278DD-D270-4578-04DD-73DC49797E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374" y="1082250"/>
            <a:ext cx="3856040" cy="4857155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lvl="1"/>
            <a:r>
              <a:rPr lang="en-US" sz="1600" dirty="0"/>
              <a:t>Internet of Medical Things</a:t>
            </a:r>
          </a:p>
          <a:p>
            <a:pPr lvl="1"/>
            <a:r>
              <a:rPr lang="en-US" sz="1600" dirty="0"/>
              <a:t>Diabetes</a:t>
            </a:r>
          </a:p>
          <a:p>
            <a:pPr lvl="1"/>
            <a:r>
              <a:rPr lang="en-US" sz="1600" dirty="0"/>
              <a:t>Objectives</a:t>
            </a:r>
          </a:p>
          <a:p>
            <a:pPr lvl="1"/>
            <a:r>
              <a:rPr lang="en-US" sz="1600" dirty="0"/>
              <a:t>Data (Pima Indians)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Methodology</a:t>
            </a:r>
          </a:p>
          <a:p>
            <a:pPr lvl="1"/>
            <a:r>
              <a:rPr lang="en-US" sz="1600" dirty="0"/>
              <a:t>Over All Pipeline</a:t>
            </a:r>
          </a:p>
          <a:p>
            <a:pPr lvl="1"/>
            <a:r>
              <a:rPr lang="en-US" sz="1600" dirty="0"/>
              <a:t>Data Cleaning and Pre-processing</a:t>
            </a:r>
          </a:p>
          <a:p>
            <a:pPr lvl="2"/>
            <a:r>
              <a:rPr lang="en-US" sz="1400" dirty="0"/>
              <a:t>Cleaning</a:t>
            </a:r>
          </a:p>
          <a:p>
            <a:pPr lvl="2"/>
            <a:r>
              <a:rPr lang="en-US" sz="1400" dirty="0"/>
              <a:t>Sampling</a:t>
            </a:r>
          </a:p>
          <a:p>
            <a:pPr lvl="2"/>
            <a:r>
              <a:rPr lang="en-US" sz="1400" dirty="0"/>
              <a:t>Feature Engineering</a:t>
            </a:r>
          </a:p>
          <a:p>
            <a:pPr lvl="1"/>
            <a:r>
              <a:rPr lang="en-US" sz="1600" dirty="0"/>
              <a:t>ML Models</a:t>
            </a:r>
          </a:p>
          <a:p>
            <a:pPr lvl="2"/>
            <a:r>
              <a:rPr lang="en-US" sz="1400" dirty="0"/>
              <a:t>Naïve Bayes Classifier</a:t>
            </a:r>
          </a:p>
          <a:p>
            <a:pPr lvl="2"/>
            <a:r>
              <a:rPr lang="en-US" sz="1400" dirty="0"/>
              <a:t>Random Forest</a:t>
            </a:r>
          </a:p>
          <a:p>
            <a:pPr lvl="2"/>
            <a:r>
              <a:rPr lang="en-US" sz="1400" dirty="0"/>
              <a:t>SVM</a:t>
            </a:r>
          </a:p>
          <a:p>
            <a:pPr lvl="2"/>
            <a:r>
              <a:rPr lang="en-US" sz="1400" dirty="0"/>
              <a:t>…</a:t>
            </a:r>
          </a:p>
          <a:p>
            <a:pPr lvl="2"/>
            <a:endParaRPr lang="en-US" sz="1400" dirty="0"/>
          </a:p>
          <a:p>
            <a:pPr lvl="1"/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59637C-22F2-4D81-BF5C-4054DDE9DCFE}"/>
              </a:ext>
            </a:extLst>
          </p:cNvPr>
          <p:cNvSpPr txBox="1">
            <a:spLocks/>
          </p:cNvSpPr>
          <p:nvPr/>
        </p:nvSpPr>
        <p:spPr>
          <a:xfrm>
            <a:off x="6492240" y="1124976"/>
            <a:ext cx="3157058" cy="4771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Results</a:t>
            </a:r>
          </a:p>
          <a:p>
            <a:pPr lvl="1"/>
            <a:r>
              <a:rPr lang="en-US" sz="1600" dirty="0"/>
              <a:t>Evaluation Metric</a:t>
            </a:r>
          </a:p>
          <a:p>
            <a:pPr lvl="2"/>
            <a:r>
              <a:rPr lang="en-US" sz="1400" dirty="0"/>
              <a:t>Accuracy</a:t>
            </a:r>
          </a:p>
          <a:p>
            <a:pPr lvl="2"/>
            <a:r>
              <a:rPr lang="en-US" sz="1400" dirty="0"/>
              <a:t>Recall</a:t>
            </a:r>
          </a:p>
          <a:p>
            <a:pPr lvl="2"/>
            <a:r>
              <a:rPr lang="en-US" sz="1400" dirty="0"/>
              <a:t>ROC-AUC</a:t>
            </a:r>
          </a:p>
          <a:p>
            <a:pPr lvl="2"/>
            <a:r>
              <a:rPr lang="en-US" sz="1400" dirty="0"/>
              <a:t>WMSE</a:t>
            </a:r>
          </a:p>
          <a:p>
            <a:pPr lvl="1"/>
            <a:r>
              <a:rPr lang="en-US" dirty="0"/>
              <a:t>Scores</a:t>
            </a:r>
          </a:p>
          <a:p>
            <a:pPr lvl="1"/>
            <a:r>
              <a:rPr lang="en-US" dirty="0"/>
              <a:t>Overall Best Model</a:t>
            </a:r>
          </a:p>
          <a:p>
            <a:pPr lvl="1"/>
            <a:r>
              <a:rPr lang="en-US" dirty="0"/>
              <a:t>Conclusion</a:t>
            </a:r>
          </a:p>
          <a:p>
            <a:r>
              <a:rPr lang="en-US" dirty="0"/>
              <a:t>Future Works</a:t>
            </a:r>
          </a:p>
          <a:p>
            <a:r>
              <a:rPr lang="en-US" dirty="0"/>
              <a:t>Resources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B189B-9C9A-48CB-9536-7C3DBBBA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993F0-24AD-3E63-946F-2908E3924B5E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43D119-1E82-8274-F8FD-07AC403F6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5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THANKS 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B189B-9C9A-48CB-9536-7C3DBBBA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Google Shape;278;p34">
            <a:extLst>
              <a:ext uri="{FF2B5EF4-FFF2-40B4-BE49-F238E27FC236}">
                <a16:creationId xmlns:a16="http://schemas.microsoft.com/office/drawing/2014/main" id="{520269D2-8E45-023A-BABB-81DBDEAAC5FD}"/>
              </a:ext>
            </a:extLst>
          </p:cNvPr>
          <p:cNvSpPr txBox="1">
            <a:spLocks/>
          </p:cNvSpPr>
          <p:nvPr/>
        </p:nvSpPr>
        <p:spPr>
          <a:xfrm>
            <a:off x="3141692" y="2914271"/>
            <a:ext cx="5539500" cy="352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i="1" dirty="0"/>
              <a:t>thanks!</a:t>
            </a:r>
          </a:p>
        </p:txBody>
      </p:sp>
      <p:sp>
        <p:nvSpPr>
          <p:cNvPr id="11" name="Google Shape;279;p34">
            <a:extLst>
              <a:ext uri="{FF2B5EF4-FFF2-40B4-BE49-F238E27FC236}">
                <a16:creationId xmlns:a16="http://schemas.microsoft.com/office/drawing/2014/main" id="{D2E9C27C-2F2E-FDA8-1FFC-BF54A77B31EC}"/>
              </a:ext>
            </a:extLst>
          </p:cNvPr>
          <p:cNvSpPr txBox="1">
            <a:spLocks/>
          </p:cNvSpPr>
          <p:nvPr/>
        </p:nvSpPr>
        <p:spPr>
          <a:xfrm>
            <a:off x="3141692" y="3109965"/>
            <a:ext cx="5539500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</a:p>
        </p:txBody>
      </p:sp>
      <p:grpSp>
        <p:nvGrpSpPr>
          <p:cNvPr id="12" name="Google Shape;281;p34">
            <a:extLst>
              <a:ext uri="{FF2B5EF4-FFF2-40B4-BE49-F238E27FC236}">
                <a16:creationId xmlns:a16="http://schemas.microsoft.com/office/drawing/2014/main" id="{19A681BD-DEE2-1540-1F48-7ED2171A3054}"/>
              </a:ext>
            </a:extLst>
          </p:cNvPr>
          <p:cNvGrpSpPr/>
          <p:nvPr/>
        </p:nvGrpSpPr>
        <p:grpSpPr>
          <a:xfrm>
            <a:off x="5310250" y="1478419"/>
            <a:ext cx="1202384" cy="1237000"/>
            <a:chOff x="1278900" y="2333250"/>
            <a:chExt cx="381175" cy="381175"/>
          </a:xfrm>
        </p:grpSpPr>
        <p:sp>
          <p:nvSpPr>
            <p:cNvPr id="13" name="Google Shape;282;p34">
              <a:extLst>
                <a:ext uri="{FF2B5EF4-FFF2-40B4-BE49-F238E27FC236}">
                  <a16:creationId xmlns:a16="http://schemas.microsoft.com/office/drawing/2014/main" id="{62C2768C-BE43-B13D-68FB-6E629653AB0C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28575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83;p34">
              <a:extLst>
                <a:ext uri="{FF2B5EF4-FFF2-40B4-BE49-F238E27FC236}">
                  <a16:creationId xmlns:a16="http://schemas.microsoft.com/office/drawing/2014/main" id="{38BADCCD-8A5B-4284-1E6C-455F7B1FD9A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28575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84;p34">
              <a:extLst>
                <a:ext uri="{FF2B5EF4-FFF2-40B4-BE49-F238E27FC236}">
                  <a16:creationId xmlns:a16="http://schemas.microsoft.com/office/drawing/2014/main" id="{C8C62D79-468D-FAB4-294C-793B26D58E16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28575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85;p34">
              <a:extLst>
                <a:ext uri="{FF2B5EF4-FFF2-40B4-BE49-F238E27FC236}">
                  <a16:creationId xmlns:a16="http://schemas.microsoft.com/office/drawing/2014/main" id="{421D9581-A0EF-AAE2-AB58-6AA84FFCA48A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" name="Google Shape;2554;p64">
            <a:extLst>
              <a:ext uri="{FF2B5EF4-FFF2-40B4-BE49-F238E27FC236}">
                <a16:creationId xmlns:a16="http://schemas.microsoft.com/office/drawing/2014/main" id="{B1E112FC-296C-B10D-2DB8-7FBA03C3798D}"/>
              </a:ext>
            </a:extLst>
          </p:cNvPr>
          <p:cNvSpPr txBox="1">
            <a:spLocks/>
          </p:cNvSpPr>
          <p:nvPr/>
        </p:nvSpPr>
        <p:spPr>
          <a:xfrm>
            <a:off x="4915663" y="4371815"/>
            <a:ext cx="2975827" cy="537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rgbClr val="191919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avanese Text" panose="02000000000000000000" pitchFamily="2" charset="0"/>
                <a:cs typeface="Times New Roman" panose="02020603050405020304" pitchFamily="18" charset="0"/>
              </a:rPr>
              <a:t>@rbarahmand</a:t>
            </a:r>
          </a:p>
        </p:txBody>
      </p:sp>
      <p:grpSp>
        <p:nvGrpSpPr>
          <p:cNvPr id="25" name="Google Shape;12967;p83">
            <a:extLst>
              <a:ext uri="{FF2B5EF4-FFF2-40B4-BE49-F238E27FC236}">
                <a16:creationId xmlns:a16="http://schemas.microsoft.com/office/drawing/2014/main" id="{E2F3AA9D-DC09-53DB-4B8A-9407FC8AB8CC}"/>
              </a:ext>
            </a:extLst>
          </p:cNvPr>
          <p:cNvGrpSpPr/>
          <p:nvPr/>
        </p:nvGrpSpPr>
        <p:grpSpPr>
          <a:xfrm>
            <a:off x="4341667" y="4261104"/>
            <a:ext cx="667122" cy="648242"/>
            <a:chOff x="1323129" y="2571761"/>
            <a:chExt cx="417024" cy="417024"/>
          </a:xfrm>
          <a:solidFill>
            <a:schemeClr val="accent1">
              <a:lumMod val="75000"/>
            </a:schemeClr>
          </a:solidFill>
        </p:grpSpPr>
        <p:sp>
          <p:nvSpPr>
            <p:cNvPr id="26" name="Google Shape;12968;p83">
              <a:extLst>
                <a:ext uri="{FF2B5EF4-FFF2-40B4-BE49-F238E27FC236}">
                  <a16:creationId xmlns:a16="http://schemas.microsoft.com/office/drawing/2014/main" id="{542B8DC7-9F88-1B0B-F481-994C7EF1AB2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grpFill/>
            <a:ln w="635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969;p83">
              <a:extLst>
                <a:ext uri="{FF2B5EF4-FFF2-40B4-BE49-F238E27FC236}">
                  <a16:creationId xmlns:a16="http://schemas.microsoft.com/office/drawing/2014/main" id="{E844D29D-F318-D86E-5EEE-2FF7F3660782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grpFill/>
            <a:ln w="635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970;p83">
              <a:extLst>
                <a:ext uri="{FF2B5EF4-FFF2-40B4-BE49-F238E27FC236}">
                  <a16:creationId xmlns:a16="http://schemas.microsoft.com/office/drawing/2014/main" id="{67D59D4A-1314-50D8-6959-AFEF3B8FA35D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grpFill/>
            <a:ln w="635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971;p83">
              <a:extLst>
                <a:ext uri="{FF2B5EF4-FFF2-40B4-BE49-F238E27FC236}">
                  <a16:creationId xmlns:a16="http://schemas.microsoft.com/office/drawing/2014/main" id="{E27DDC4A-AF46-C275-01AB-27C52A46973C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grpFill/>
            <a:ln w="6350"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544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66E39A-DFED-09AE-46F7-D062DFC8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22" t="7220" r="7744" b="8436"/>
          <a:stretch/>
        </p:blipFill>
        <p:spPr>
          <a:xfrm>
            <a:off x="7204571" y="1199626"/>
            <a:ext cx="4379622" cy="4064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902655"/>
            <a:ext cx="7972814" cy="499480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Internet of Medical Things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Application of the Internet of Things (IoT) in the medical field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Network technologies and it’s connection with medical equipment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Healthcare IT systems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Remote (lacking medical experts)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Constant data computation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Benefit of using patient records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Lower the cost of medical services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Delivering feedback to medical staff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ML techniques used because of the large amount of data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Combination of AI and IoMT is a game changer in this field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B2621-A264-B64C-92CA-95ACF7EA24F2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A604653-D679-36FC-E37B-C94E83AC9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3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804696"/>
            <a:ext cx="5548396" cy="558771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Diabetes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Chronic illness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Develops in 2 situations: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Pancreas are not able to generate sufficient insulin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Body does not utilize the insulin produced effectively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Why people get it?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Genetic factors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 Environmental factors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Type 1: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Need to inject insulin every day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Has no cure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Type 2 (our main focus):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Blood sugar need to be testes constantly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Can be prevented in early stages with healthy diet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A00AF-D6D1-DE4B-B106-30468E94F4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45"/>
          <a:stretch/>
        </p:blipFill>
        <p:spPr>
          <a:xfrm>
            <a:off x="6713778" y="945903"/>
            <a:ext cx="4781065" cy="47334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68272-CC1B-3C13-59C6-58A09514905A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BA53C57-5526-4E58-E98D-5B1636E2B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3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84" y="869099"/>
            <a:ext cx="4650774" cy="49948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Objectives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Early detection of diabetes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Using patient records to accelerate the diagnostic procedure.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Using ML and DL to achieve maximum accuracy in prediction.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Remote prediction (lacking medical experts)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Provide doctors; preliminary diagnosis</a:t>
            </a:r>
          </a:p>
          <a:p>
            <a:pPr lvl="1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Feedback doctors about patient records</a:t>
            </a:r>
          </a:p>
          <a:p>
            <a:pPr lvl="2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Diet</a:t>
            </a:r>
          </a:p>
          <a:p>
            <a:pPr lvl="2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Exercise</a:t>
            </a:r>
          </a:p>
          <a:p>
            <a:pPr lvl="2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Blood glucose testing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2ED42-2431-E281-4341-2110D4901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contrast="20000"/>
          </a:blip>
          <a:srcRect l="1312" t="1163" r="868" b="2155"/>
          <a:stretch/>
        </p:blipFill>
        <p:spPr>
          <a:xfrm>
            <a:off x="5603239" y="1549400"/>
            <a:ext cx="5928361" cy="327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D48D0-48DC-7B00-84F3-0AAC852EBA17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FEFA569-65EC-E2C0-30F2-90CCDAD85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799922"/>
            <a:ext cx="6597020" cy="548975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Pima Indians Diabetes Dataset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National Institute of Diabetes and Digestive and Kidney Diseases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All patients here are females at least 21 years old of Pima Indian heritage (768 records)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Inter" panose="020B0502030000000004" pitchFamily="34" charset="0"/>
              </a:rPr>
              <a:t>Predictor variables (8 features):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Number of pregnancies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Glucose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Blood pressure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Skin Thickness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…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Inter" panose="020B0502030000000004" pitchFamily="34" charset="0"/>
              </a:rPr>
              <a:t>Target Value: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1 = Has diabetes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0 = Does not have diabetes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latin typeface="Inter" panose="020B0502030000000004" pitchFamily="34" charset="0"/>
              </a:rPr>
              <a:t>Data problems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Some values inserted as zero that is no possible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Data suffers from outliers in some fields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Data lacks standardization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Imbalanced target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Pima | people | Britannica">
            <a:extLst>
              <a:ext uri="{FF2B5EF4-FFF2-40B4-BE49-F238E27FC236}">
                <a16:creationId xmlns:a16="http://schemas.microsoft.com/office/drawing/2014/main" id="{28F92447-9F3F-4406-DC59-11BFF1EBD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2" t="10765" r="27055" b="1776"/>
          <a:stretch/>
        </p:blipFill>
        <p:spPr bwMode="auto">
          <a:xfrm>
            <a:off x="7835902" y="914523"/>
            <a:ext cx="3411415" cy="469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E34B88-5119-05AD-BD6A-011E3DA19AC0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994FD17-66FF-B312-51A9-676F9E1B3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9601200" cy="6504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902655"/>
            <a:ext cx="7972814" cy="48152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Pima Indians Diabetes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34864-8ADE-DDF1-B836-9D700E924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357" y="1582810"/>
            <a:ext cx="11455285" cy="42937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90291-04C7-4E1E-2491-261FE33A1D9D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23263C-82CA-28B4-F925-C93DF93A7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3399077" cy="65047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E5E952-E308-1BDC-9117-E8DB32D00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683" y="799922"/>
            <a:ext cx="6597020" cy="3067007"/>
          </a:xfrm>
        </p:spPr>
        <p:txBody>
          <a:bodyPr>
            <a:normAutofit/>
          </a:bodyPr>
          <a:lstStyle/>
          <a:p>
            <a:pPr marL="228600" indent="-228600" algn="just" rtl="0" eaLnBrk="1" latinLnBrk="0" hangingPunct="1">
              <a:lnSpc>
                <a:spcPct val="150000"/>
              </a:lnSpc>
              <a:spcBef>
                <a:spcPts val="5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1" kern="1200" dirty="0">
                <a:solidFill>
                  <a:srgbClr val="2D2E2D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Data Mining Based Prediction Techniques</a:t>
            </a:r>
            <a:endParaRPr lang="en-US" sz="1800" dirty="0">
              <a:effectLst/>
            </a:endParaRP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Classification-based: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Supervised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Data preparation is a plus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Regression-based: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Statistical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Based on relationship between 2 feature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Inter" panose="020B0502030000000004" pitchFamily="34" charset="0"/>
              </a:rPr>
              <a:t>Association-based: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Extracting frequent pattern and correlations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3AB248-3180-0F80-A390-12AA0130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40000"/>
          </a:blip>
          <a:stretch>
            <a:fillRect/>
          </a:stretch>
        </p:blipFill>
        <p:spPr>
          <a:xfrm>
            <a:off x="1696750" y="4101101"/>
            <a:ext cx="8798499" cy="179472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BCDA5B3-E205-997F-E085-DD79381AED54}"/>
              </a:ext>
            </a:extLst>
          </p:cNvPr>
          <p:cNvSpPr txBox="1">
            <a:spLocks/>
          </p:cNvSpPr>
          <p:nvPr/>
        </p:nvSpPr>
        <p:spPr>
          <a:xfrm>
            <a:off x="6258528" y="1201775"/>
            <a:ext cx="4236721" cy="2661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400" dirty="0">
                <a:latin typeface="Inter" panose="020B0502030000000004" pitchFamily="34" charset="0"/>
              </a:rPr>
              <a:t>Clustering-based: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Unsupervised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Base on similarity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400" dirty="0">
                <a:latin typeface="Inter" panose="020B0502030000000004" pitchFamily="34" charset="0"/>
              </a:rPr>
              <a:t>SPM (Sequential Pattern Mining)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Finding patterns, happened orderly.</a:t>
            </a:r>
          </a:p>
          <a:p>
            <a:pPr lvl="1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400" dirty="0">
                <a:latin typeface="Inter" panose="020B0502030000000004" pitchFamily="34" charset="0"/>
              </a:rPr>
              <a:t>Hybrid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Combination of different models</a:t>
            </a:r>
          </a:p>
          <a:p>
            <a:pPr lvl="2" algn="just">
              <a:lnSpc>
                <a:spcPct val="150000"/>
              </a:lnSpc>
              <a:spcBef>
                <a:spcPts val="50"/>
              </a:spcBef>
              <a:buFont typeface="Arial" pitchFamily="34" charset="0"/>
              <a:buChar char="•"/>
            </a:pPr>
            <a:r>
              <a:rPr lang="en-US" sz="1200" dirty="0">
                <a:latin typeface="Inter" panose="020B0502030000000004" pitchFamily="34" charset="0"/>
              </a:rPr>
              <a:t>Most robust 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5B0524-A699-A6BB-4DF8-BACAB8B7AA83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A61E0E52-FEA9-3CB6-0C15-9D5FF4963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04" y="154223"/>
            <a:ext cx="3399077" cy="65047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683" y="799922"/>
            <a:ext cx="3501482" cy="58426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r>
              <a:rPr lang="en-US" sz="1800" b="1" dirty="0"/>
              <a:t>Over All Pipeline (Mine)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4C63-DB91-42D4-8BCA-756485ED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5C2801-0446-1B68-F585-99ADC20A7B7D}"/>
              </a:ext>
            </a:extLst>
          </p:cNvPr>
          <p:cNvSpPr/>
          <p:nvPr/>
        </p:nvSpPr>
        <p:spPr>
          <a:xfrm>
            <a:off x="1166070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3437BA-5047-D58B-8E0D-0DF035B4E44B}"/>
              </a:ext>
            </a:extLst>
          </p:cNvPr>
          <p:cNvSpPr/>
          <p:nvPr/>
        </p:nvSpPr>
        <p:spPr>
          <a:xfrm>
            <a:off x="5122877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C75E5A5-141C-7B33-9022-4A2F7D6047CD}"/>
              </a:ext>
            </a:extLst>
          </p:cNvPr>
          <p:cNvSpPr/>
          <p:nvPr/>
        </p:nvSpPr>
        <p:spPr>
          <a:xfrm>
            <a:off x="8425343" y="1505823"/>
            <a:ext cx="2843868" cy="37498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4ED9E9-DCDC-6276-691A-472DE5213AD4}"/>
              </a:ext>
            </a:extLst>
          </p:cNvPr>
          <p:cNvSpPr txBox="1"/>
          <p:nvPr/>
        </p:nvSpPr>
        <p:spPr>
          <a:xfrm>
            <a:off x="1409351" y="1620448"/>
            <a:ext cx="23573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Data Preparation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Cleaning: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Feature Engineering: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Imbalanced data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D49D3-4988-E02B-D455-1C3178635C07}"/>
              </a:ext>
            </a:extLst>
          </p:cNvPr>
          <p:cNvSpPr txBox="1"/>
          <p:nvPr/>
        </p:nvSpPr>
        <p:spPr>
          <a:xfrm>
            <a:off x="5358486" y="1620448"/>
            <a:ext cx="2357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Modeling</a:t>
            </a:r>
          </a:p>
          <a:p>
            <a:pPr algn="ctr"/>
            <a:endParaRPr lang="en-US" sz="2000" dirty="0"/>
          </a:p>
          <a:p>
            <a:r>
              <a:rPr lang="en-US" sz="1600" dirty="0"/>
              <a:t>Data Sampling: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600" dirty="0"/>
              <a:t>Modeling: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model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Hyper 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Optimization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98AF3C-2BF1-8198-6260-940109E0F5CB}"/>
              </a:ext>
            </a:extLst>
          </p:cNvPr>
          <p:cNvSpPr txBox="1"/>
          <p:nvPr/>
        </p:nvSpPr>
        <p:spPr>
          <a:xfrm>
            <a:off x="8668623" y="1620449"/>
            <a:ext cx="2357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Evaluation</a:t>
            </a:r>
          </a:p>
          <a:p>
            <a:pPr algn="ctr"/>
            <a:endParaRPr lang="en-US" sz="2000" dirty="0"/>
          </a:p>
          <a:p>
            <a:r>
              <a:rPr lang="en-US" sz="1600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Max prediction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evaluation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Prevent overfitting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Final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Visualizations</a:t>
            </a:r>
          </a:p>
        </p:txBody>
      </p:sp>
      <p:sp>
        <p:nvSpPr>
          <p:cNvPr id="13" name="Arrow: Circular 12">
            <a:extLst>
              <a:ext uri="{FF2B5EF4-FFF2-40B4-BE49-F238E27FC236}">
                <a16:creationId xmlns:a16="http://schemas.microsoft.com/office/drawing/2014/main" id="{ECDFE378-6204-19CB-78A0-E7ED49735F3B}"/>
              </a:ext>
            </a:extLst>
          </p:cNvPr>
          <p:cNvSpPr/>
          <p:nvPr/>
        </p:nvSpPr>
        <p:spPr>
          <a:xfrm rot="188556">
            <a:off x="7463792" y="659940"/>
            <a:ext cx="1421199" cy="1442457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ircular 16">
            <a:extLst>
              <a:ext uri="{FF2B5EF4-FFF2-40B4-BE49-F238E27FC236}">
                <a16:creationId xmlns:a16="http://schemas.microsoft.com/office/drawing/2014/main" id="{EF962B63-8C10-C879-C5E2-90E4BDE37791}"/>
              </a:ext>
            </a:extLst>
          </p:cNvPr>
          <p:cNvSpPr/>
          <p:nvPr/>
        </p:nvSpPr>
        <p:spPr>
          <a:xfrm rot="10987373">
            <a:off x="7473120" y="4662175"/>
            <a:ext cx="1417890" cy="1380005"/>
          </a:xfrm>
          <a:prstGeom prst="circularArrow">
            <a:avLst>
              <a:gd name="adj1" fmla="val 12500"/>
              <a:gd name="adj2" fmla="val 1031311"/>
              <a:gd name="adj3" fmla="val 20457681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DEC1C36-5067-E956-5CDA-3C8C9234AC8C}"/>
              </a:ext>
            </a:extLst>
          </p:cNvPr>
          <p:cNvSpPr/>
          <p:nvPr/>
        </p:nvSpPr>
        <p:spPr>
          <a:xfrm>
            <a:off x="4320331" y="2903225"/>
            <a:ext cx="486562" cy="804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4257B2-5A0D-E526-AF83-B44336FC78F5}"/>
              </a:ext>
            </a:extLst>
          </p:cNvPr>
          <p:cNvSpPr txBox="1"/>
          <p:nvPr/>
        </p:nvSpPr>
        <p:spPr>
          <a:xfrm>
            <a:off x="1066807" y="6231620"/>
            <a:ext cx="7094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Kharazmi University – Diabetes Prediction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8A7713D-773E-EDBC-6F4D-432113771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558" y="6244417"/>
            <a:ext cx="244249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1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2421</TotalTime>
  <Words>1250</Words>
  <Application>Microsoft Office PowerPoint</Application>
  <PresentationFormat>Widescreen</PresentationFormat>
  <Paragraphs>395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Inter</vt:lpstr>
      <vt:lpstr>Javanese Text</vt:lpstr>
      <vt:lpstr>Playfair Display</vt:lpstr>
      <vt:lpstr>Times New Roman</vt:lpstr>
      <vt:lpstr>Wingdings</vt:lpstr>
      <vt:lpstr>Diamond Grid 16x9</vt:lpstr>
      <vt:lpstr>Diabetes  Prediction</vt:lpstr>
      <vt:lpstr>Contents</vt:lpstr>
      <vt:lpstr>Introduction</vt:lpstr>
      <vt:lpstr>Introduction</vt:lpstr>
      <vt:lpstr>Introduction</vt:lpstr>
      <vt:lpstr>Introduction</vt:lpstr>
      <vt:lpstr>Introduction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Future Works</vt:lpstr>
      <vt:lpstr>Resources</vt:lpstr>
      <vt:lpstr>Contents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Blade tip-rubbing</dc:title>
  <dc:creator>Reza Barahmand</dc:creator>
  <cp:lastModifiedBy>Reza Barahmand</cp:lastModifiedBy>
  <cp:revision>473</cp:revision>
  <dcterms:created xsi:type="dcterms:W3CDTF">2021-02-01T17:41:27Z</dcterms:created>
  <dcterms:modified xsi:type="dcterms:W3CDTF">2022-12-04T19:19:16Z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